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4" r:id="rId4"/>
    <p:sldId id="262" r:id="rId5"/>
    <p:sldId id="258" r:id="rId6"/>
    <p:sldId id="266" r:id="rId7"/>
    <p:sldId id="267" r:id="rId8"/>
    <p:sldId id="261" r:id="rId9"/>
    <p:sldId id="260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39999">
              <a:schemeClr val="accent1">
                <a:lumMod val="60000"/>
                <a:lumOff val="40000"/>
              </a:schemeClr>
            </a:gs>
            <a:gs pos="7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844408" cy="233412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развитие детей в условиях дошкольной образовательной организации:  анализ ФГОС ДО и ФГТ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78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Важные позиции ФГОС ДО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1. Создание развивающей образовательной среды;</a:t>
            </a:r>
          </a:p>
          <a:p>
            <a:pPr marL="0" indent="0">
              <a:buNone/>
            </a:pPr>
            <a:r>
              <a:rPr lang="ru-RU" sz="2000" dirty="0" smtClean="0"/>
              <a:t>2. Взаимодействие с ребенком в «совместной, коллективно-распределенной, партнерской деятельности;</a:t>
            </a:r>
          </a:p>
          <a:p>
            <a:pPr marL="0" indent="0">
              <a:buNone/>
            </a:pPr>
            <a:r>
              <a:rPr lang="ru-RU" sz="2000" dirty="0" smtClean="0"/>
              <a:t>3. Компетентность педагогов необходимых для создания социальной ситуации развития детей: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Обеспечение эмоционального благополучия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Поддержка индивидуальности  и инициативы детей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Установления правил поведения и взаимодействие в разных ситуациях;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Построения развивающего образования, ориентированного на зону ближайшего развития каждого воспитанника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Взаимодействие с родителями по вопросам образования ребенка.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50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Трудности внедрение ФГОС ДО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147248" cy="5349208"/>
          </a:xfrm>
        </p:spPr>
        <p:txBody>
          <a:bodyPr/>
          <a:lstStyle/>
          <a:p>
            <a:r>
              <a:rPr lang="ru-RU" dirty="0" smtClean="0"/>
              <a:t>Психологические – неприятие идеологии ФГОС; неготовность воспитателя к смене парадигмы поведения;</a:t>
            </a:r>
          </a:p>
          <a:p>
            <a:r>
              <a:rPr lang="ru-RU" dirty="0" smtClean="0"/>
              <a:t>Дидактические – неготовность педагога организовать детскую деятельность;</a:t>
            </a:r>
          </a:p>
          <a:p>
            <a:r>
              <a:rPr lang="ru-RU" dirty="0" smtClean="0"/>
              <a:t>Организационно-педагогические – отсутствие опыта проектирования и реализации ООП; сопротивление новым требованиям к созданию образовательной программы;</a:t>
            </a:r>
          </a:p>
          <a:p>
            <a:r>
              <a:rPr lang="ru-RU" dirty="0" smtClean="0"/>
              <a:t>Материально-технические и кадровые – недостаточное материально-техническое обеспечение; неготовность педагогов использовать имеющие программно-аппаратные средства.</a:t>
            </a:r>
          </a:p>
        </p:txBody>
      </p:sp>
    </p:spTree>
    <p:extLst>
      <p:ext uri="{BB962C8B-B14F-4D97-AF65-F5344CB8AC3E}">
        <p14:creationId xmlns:p14="http://schemas.microsoft.com/office/powerpoint/2010/main" val="390234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Основные положени</a:t>
            </a:r>
            <a:r>
              <a:rPr lang="ru-RU" b="1" dirty="0">
                <a:solidFill>
                  <a:srgbClr val="7030A0"/>
                </a:solidFill>
              </a:rPr>
              <a:t>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2792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 smtClean="0"/>
              <a:t>ФГОС</a:t>
            </a: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Представляет собой совокупность обязательных требований к дошкольному образованию и включает ряд требований: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002060"/>
                </a:solidFill>
              </a:rPr>
              <a:t>к структуре образовательной программы и ее объему;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>
                <a:solidFill>
                  <a:srgbClr val="002060"/>
                </a:solidFill>
              </a:rPr>
              <a:t>у</a:t>
            </a:r>
            <a:r>
              <a:rPr lang="ru-RU" sz="1800" dirty="0" smtClean="0">
                <a:solidFill>
                  <a:srgbClr val="002060"/>
                </a:solidFill>
              </a:rPr>
              <a:t>словиям реализации;</a:t>
            </a:r>
          </a:p>
          <a:p>
            <a:pPr>
              <a:buFont typeface="Arial" pitchFamily="34" charset="0"/>
              <a:buChar char="•"/>
            </a:pPr>
            <a:r>
              <a:rPr lang="ru-RU" sz="1800" dirty="0">
                <a:solidFill>
                  <a:srgbClr val="002060"/>
                </a:solidFill>
              </a:rPr>
              <a:t>р</a:t>
            </a:r>
            <a:r>
              <a:rPr lang="ru-RU" sz="1800" dirty="0" smtClean="0">
                <a:solidFill>
                  <a:srgbClr val="002060"/>
                </a:solidFill>
              </a:rPr>
              <a:t>езультатом ее освоения.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860032" y="1600200"/>
            <a:ext cx="3816424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 smtClean="0"/>
              <a:t>ФГТ</a:t>
            </a: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Определяет  </a:t>
            </a:r>
            <a:r>
              <a:rPr lang="ru-RU" sz="1800" b="1" i="1" dirty="0" smtClean="0">
                <a:solidFill>
                  <a:srgbClr val="002060"/>
                </a:solidFill>
              </a:rPr>
              <a:t>структуру основной общеобразовательной программы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1700808"/>
            <a:ext cx="38884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2040" y="1700808"/>
            <a:ext cx="374441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ФГТ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48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Стандарт является основой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03232" cy="5205192"/>
          </a:xfrm>
        </p:spPr>
        <p:txBody>
          <a:bodyPr>
            <a:normAutofit/>
          </a:bodyPr>
          <a:lstStyle/>
          <a:p>
            <a:r>
              <a:rPr lang="ru-RU" dirty="0" smtClean="0"/>
              <a:t>Для разработки образовательной программы;</a:t>
            </a:r>
          </a:p>
          <a:p>
            <a:r>
              <a:rPr lang="ru-RU" dirty="0" smtClean="0"/>
              <a:t>Разработки вариативных примерных образовательных программ;</a:t>
            </a:r>
          </a:p>
          <a:p>
            <a:r>
              <a:rPr lang="ru-RU" dirty="0" smtClean="0"/>
              <a:t>Разработки нормативов финансового обеспечения;</a:t>
            </a:r>
          </a:p>
          <a:p>
            <a:r>
              <a:rPr lang="ru-RU" dirty="0" smtClean="0"/>
              <a:t>Объективной оценки соответствия образовательной деятельности;</a:t>
            </a:r>
          </a:p>
          <a:p>
            <a:r>
              <a:rPr lang="ru-RU" dirty="0" smtClean="0"/>
              <a:t>Формирования содержания профессионального и дополнительного образования;</a:t>
            </a:r>
          </a:p>
          <a:p>
            <a:r>
              <a:rPr lang="ru-RU" dirty="0" smtClean="0"/>
              <a:t>Оказание помощи родителям в воспитании детей.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092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Направления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600200"/>
            <a:ext cx="3575248" cy="4572000"/>
          </a:xfrm>
        </p:spPr>
        <p:txBody>
          <a:bodyPr/>
          <a:lstStyle/>
          <a:p>
            <a:endParaRPr lang="ru-RU" b="1" u="sng" dirty="0" smtClean="0"/>
          </a:p>
          <a:p>
            <a:r>
              <a:rPr lang="ru-RU" b="1" u="sng" dirty="0" smtClean="0"/>
              <a:t>ФГОС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Охрана и укрепление физического здоровья;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Охрана и укрепление психического здоровья детей.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355976" y="1600200"/>
            <a:ext cx="3571872" cy="4572000"/>
          </a:xfrm>
        </p:spPr>
        <p:txBody>
          <a:bodyPr/>
          <a:lstStyle/>
          <a:p>
            <a:endParaRPr lang="ru-RU" b="1" u="sng" dirty="0" smtClean="0"/>
          </a:p>
          <a:p>
            <a:r>
              <a:rPr lang="ru-RU" b="1" u="sng" dirty="0" smtClean="0"/>
              <a:t>ФГТ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Развитие физических качеств;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Сохранение и укрепление здоровья;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Коррекция недостатков физическом и психическом развитии.</a:t>
            </a:r>
            <a:endParaRPr lang="ru-RU" sz="2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2983" y="1952836"/>
            <a:ext cx="38884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16016" y="1952181"/>
            <a:ext cx="38884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ФГТ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0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образовательных областей по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физическому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развитию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67544" y="2060848"/>
            <a:ext cx="4176464" cy="43204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Приобретение опыта в следующих видах поведения детей: двигательной,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связанной с выполнением упражнений, направленных на развитие таких физических качеств, как координация и гибкость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Способствующих правильному формированию опорно-двигательной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системы организма;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Выполнение основных движений (ходьба, бег, мягкие прыжки, повороты в оби стороны);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некоторых видах спорта;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Становление целенаправленности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двигательной сфере;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Овладение элементарными нормами и правилами ЗОЖ.</a:t>
            </a:r>
            <a:endParaRPr lang="ru-RU" sz="1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2060848"/>
            <a:ext cx="4104456" cy="417646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Развитие физических качеств (скоростных, силовых, гибкости, выносливости и координации);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Накопление и обогащение двигательного опыта детей (овладение основными движениями)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Формирование у воспитанников потребности в двигательной активности и физическом совершенствовании.</a:t>
            </a:r>
          </a:p>
          <a:p>
            <a:pPr marL="0" indent="0" algn="just"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Сохранение и укрепление физического и психического здоровья детей;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Воспитание культурно – гигиенических навыков</a:t>
            </a:r>
          </a:p>
          <a:p>
            <a:pPr algn="just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ЗОЖ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467544" y="1556792"/>
            <a:ext cx="4040188" cy="65935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ФГОС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4008" y="1484784"/>
            <a:ext cx="4041775" cy="65484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ФГТ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5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Модели образовательного процесса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60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4644008" y="1628800"/>
            <a:ext cx="3657600" cy="460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2420888"/>
            <a:ext cx="432048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Комплексно-тематическая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Предметно-средовая (состоит из создания условия ребенка)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451665"/>
            <a:ext cx="403244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1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Комплексно-тематическая (совместная игра взрослых и детей, проектирования на недели)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Учебная для детей 6-7 лет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130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Какого место интеграции?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60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4644008" y="1628800"/>
            <a:ext cx="3657600" cy="460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1" y="2420888"/>
            <a:ext cx="4320480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Заключается в осуществлении не только содержательных, но и формальных целей и задач воспитания и развития, а так же установление системы следующих связей:</a:t>
            </a:r>
          </a:p>
          <a:p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Межвидовая интеграция;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Методическая интеграция;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Деятельная интеграция;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Интеграция различных организационных форм взаимодействия педагогов с детьми и родителями.</a:t>
            </a:r>
            <a:endParaRPr lang="ru-RU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451665"/>
            <a:ext cx="403244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Задачи решались </a:t>
            </a:r>
            <a:r>
              <a:rPr lang="ru-RU" sz="16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интегрированно</a:t>
            </a:r>
            <a:r>
              <a:rPr lang="ru-RU" sz="1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ход освоения всех образовательных областей наряду с задачами, отражающими специфику каждой образовательной области.</a:t>
            </a:r>
            <a:endParaRPr lang="ru-RU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683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Предусматриваемые требования к условиям реализации образовательной программы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b="1" u="sng" dirty="0" smtClean="0"/>
              <a:t>ФГОС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/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к кадровым;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</a:rPr>
              <a:t>к</a:t>
            </a:r>
            <a:r>
              <a:rPr lang="ru-RU" sz="2000" b="1" dirty="0" smtClean="0">
                <a:solidFill>
                  <a:srgbClr val="002060"/>
                </a:solidFill>
              </a:rPr>
              <a:t> психолого-педагогическим;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</a:rPr>
              <a:t>к</a:t>
            </a:r>
            <a:r>
              <a:rPr lang="ru-RU" sz="2000" b="1" dirty="0" smtClean="0">
                <a:solidFill>
                  <a:srgbClr val="002060"/>
                </a:solidFill>
              </a:rPr>
              <a:t> материально-техническим;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</a:rPr>
              <a:t>к</a:t>
            </a:r>
            <a:r>
              <a:rPr lang="ru-RU" sz="2000" b="1" dirty="0" smtClean="0">
                <a:solidFill>
                  <a:srgbClr val="002060"/>
                </a:solidFill>
              </a:rPr>
              <a:t> финансовым условиям;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</a:rPr>
              <a:t>к</a:t>
            </a:r>
            <a:r>
              <a:rPr lang="ru-RU" sz="2000" b="1" dirty="0" smtClean="0">
                <a:solidFill>
                  <a:srgbClr val="002060"/>
                </a:solidFill>
              </a:rPr>
              <a:t> развивающей предметно-пространственной среде.</a:t>
            </a:r>
          </a:p>
          <a:p>
            <a:pPr>
              <a:buFont typeface="Wingdings" pitchFamily="2" charset="2"/>
              <a:buChar char="§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004048" y="1600200"/>
            <a:ext cx="3744416" cy="4572000"/>
          </a:xfrm>
        </p:spPr>
        <p:txBody>
          <a:bodyPr/>
          <a:lstStyle/>
          <a:p>
            <a:pPr algn="ctr"/>
            <a:r>
              <a:rPr lang="ru-RU" b="1" u="sng" dirty="0" smtClean="0"/>
              <a:t>ФГТ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/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2060"/>
                </a:solidFill>
              </a:rPr>
              <a:t>к </a:t>
            </a:r>
            <a:r>
              <a:rPr lang="ru-RU" sz="2000" b="1" dirty="0">
                <a:solidFill>
                  <a:srgbClr val="002060"/>
                </a:solidFill>
              </a:rPr>
              <a:t>кадровым;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</a:rPr>
              <a:t>к психолого-педагогическим;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</a:rPr>
              <a:t>к</a:t>
            </a:r>
            <a:r>
              <a:rPr lang="ru-RU" sz="2000" b="1" dirty="0" smtClean="0">
                <a:solidFill>
                  <a:srgbClr val="002060"/>
                </a:solidFill>
              </a:rPr>
              <a:t> информационно-методическим;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</a:rPr>
              <a:t>к</a:t>
            </a:r>
            <a:r>
              <a:rPr lang="ru-RU" sz="2000" b="1" dirty="0" smtClean="0">
                <a:solidFill>
                  <a:srgbClr val="002060"/>
                </a:solidFill>
              </a:rPr>
              <a:t> медико-социальным;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</a:rPr>
              <a:t>к</a:t>
            </a:r>
            <a:r>
              <a:rPr lang="ru-RU" sz="2000" b="1" dirty="0" smtClean="0">
                <a:solidFill>
                  <a:srgbClr val="002060"/>
                </a:solidFill>
              </a:rPr>
              <a:t> учебно-материальном;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2060"/>
                </a:solidFill>
              </a:rPr>
              <a:t>к финансовым </a:t>
            </a:r>
            <a:r>
              <a:rPr lang="ru-RU" sz="2000" b="1" dirty="0" smtClean="0">
                <a:solidFill>
                  <a:srgbClr val="002060"/>
                </a:solidFill>
              </a:rPr>
              <a:t>условиям.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1684990"/>
            <a:ext cx="38884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4048" y="1686299"/>
            <a:ext cx="38884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ФГТ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25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Результаты освоения образовательной программы дошкольного образования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ФГОС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итоговые и промежуточные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(описывали интегративные качества ребенка, которые он мог приобрести в результате освоения программы)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98001" y="1600200"/>
            <a:ext cx="4050463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ФГТ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b="1" dirty="0" smtClean="0"/>
              <a:t>целевые ориентиры</a:t>
            </a:r>
          </a:p>
          <a:p>
            <a:pPr marL="0" indent="0">
              <a:buNone/>
            </a:pPr>
            <a:r>
              <a:rPr lang="ru-RU" sz="1900" dirty="0" smtClean="0">
                <a:solidFill>
                  <a:srgbClr val="002060"/>
                </a:solidFill>
              </a:rPr>
              <a:t>(оценка развития должна осуществляться индивидуально и основываться не на их сравнения с нормой, а путем выявления особенностей индивидуального развития ребенка и анализа повлиявших на это факторов)</a:t>
            </a:r>
            <a:endParaRPr lang="ru-RU" sz="1900" dirty="0">
              <a:solidFill>
                <a:srgbClr val="00206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1700153"/>
            <a:ext cx="38884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ФГОС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98001" y="1700153"/>
            <a:ext cx="38884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ФГТ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09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171</TotalTime>
  <Words>594</Words>
  <Application>Microsoft Office PowerPoint</Application>
  <PresentationFormat>Экран (4:3)</PresentationFormat>
  <Paragraphs>113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     Физическое развитие детей в условиях дошкольной образовательной организации:  анализ ФГОС ДО и ФГТ</vt:lpstr>
      <vt:lpstr>Основные положения</vt:lpstr>
      <vt:lpstr>Стандарт является основой</vt:lpstr>
      <vt:lpstr>Направления </vt:lpstr>
      <vt:lpstr>Содержание образовательных областей по физическому развитию</vt:lpstr>
      <vt:lpstr>Модели образовательного процесса</vt:lpstr>
      <vt:lpstr>Какого место интеграции?</vt:lpstr>
      <vt:lpstr>Предусматриваемые требования к условиям реализации образовательной программы</vt:lpstr>
      <vt:lpstr>Результаты освоения образовательной программы дошкольного образования</vt:lpstr>
      <vt:lpstr>Важные позиции ФГОС ДО</vt:lpstr>
      <vt:lpstr>Трудности внедрение ФГОС ДО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Физическое развитие детей в условиях дошкольной образовательной организации:  анализ ФГОС ДО и ФГТ</dc:title>
  <dc:creator>User</dc:creator>
  <cp:lastModifiedBy>User</cp:lastModifiedBy>
  <cp:revision>16</cp:revision>
  <dcterms:created xsi:type="dcterms:W3CDTF">2015-02-03T09:19:23Z</dcterms:created>
  <dcterms:modified xsi:type="dcterms:W3CDTF">2015-02-04T11:49:15Z</dcterms:modified>
</cp:coreProperties>
</file>